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60" r:id="rId4"/>
    <p:sldId id="286" r:id="rId5"/>
    <p:sldId id="300" r:id="rId6"/>
    <p:sldId id="303" r:id="rId7"/>
    <p:sldId id="302" r:id="rId8"/>
    <p:sldId id="261" r:id="rId9"/>
    <p:sldId id="289" r:id="rId10"/>
    <p:sldId id="301" r:id="rId11"/>
    <p:sldId id="290" r:id="rId12"/>
    <p:sldId id="291" r:id="rId13"/>
    <p:sldId id="296" r:id="rId14"/>
    <p:sldId id="262" r:id="rId15"/>
    <p:sldId id="287" r:id="rId16"/>
    <p:sldId id="264" r:id="rId17"/>
    <p:sldId id="266" r:id="rId18"/>
    <p:sldId id="294" r:id="rId19"/>
    <p:sldId id="295" r:id="rId20"/>
    <p:sldId id="27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31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5/16/2023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5/16/2023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0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April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203" y="240577"/>
            <a:ext cx="1713052" cy="1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Streets of Bakersfield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9" descr="A picture containing text, dog, cartoon, clipart&#10;&#10;Description automatically generated">
            <a:extLst>
              <a:ext uri="{FF2B5EF4-FFF2-40B4-BE49-F238E27FC236}">
                <a16:creationId xmlns:a16="http://schemas.microsoft.com/office/drawing/2014/main" id="{8DB30367-DE98-EE5D-A4AE-A4A6F1FB46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626702"/>
            <a:ext cx="3419475" cy="2866659"/>
          </a:xfrm>
        </p:spPr>
      </p:pic>
      <p:pic>
        <p:nvPicPr>
          <p:cNvPr id="12" name="Content Placeholder 11" descr="A dog in the grass&#10;&#10;Description automatically generated with low confidence">
            <a:extLst>
              <a:ext uri="{FF2B5EF4-FFF2-40B4-BE49-F238E27FC236}">
                <a16:creationId xmlns:a16="http://schemas.microsoft.com/office/drawing/2014/main" id="{25686085-37B2-F83F-D8B1-E8F261732A4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26702"/>
            <a:ext cx="3419475" cy="2866659"/>
          </a:xfrm>
        </p:spPr>
      </p:pic>
    </p:spTree>
    <p:extLst>
      <p:ext uri="{BB962C8B-B14F-4D97-AF65-F5344CB8AC3E}">
        <p14:creationId xmlns:p14="http://schemas.microsoft.com/office/powerpoint/2010/main" val="265542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  <p:pic>
        <p:nvPicPr>
          <p:cNvPr id="9" name="Content Placeholder 8" descr="A poster for a pet adoption event&#10;&#10;Description automatically generated with low confidence">
            <a:extLst>
              <a:ext uri="{FF2B5EF4-FFF2-40B4-BE49-F238E27FC236}">
                <a16:creationId xmlns:a16="http://schemas.microsoft.com/office/drawing/2014/main" id="{1D1AE5F0-60EF-DD66-7A1E-8C62DEC7F6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626702"/>
            <a:ext cx="3419475" cy="2866659"/>
          </a:xfrm>
        </p:spPr>
      </p:pic>
      <p:pic>
        <p:nvPicPr>
          <p:cNvPr id="12" name="Content Placeholder 11" descr="A black dog on a red and white plaid background&#10;&#10;Description automatically generated with low confidence">
            <a:extLst>
              <a:ext uri="{FF2B5EF4-FFF2-40B4-BE49-F238E27FC236}">
                <a16:creationId xmlns:a16="http://schemas.microsoft.com/office/drawing/2014/main" id="{CC1E97C4-A891-DFC4-3BDF-4CF4FFE578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  <p:pic>
        <p:nvPicPr>
          <p:cNvPr id="10" name="Content Placeholder 9" descr="A dog in a garment&#10;&#10;Description automatically generated with medium confidence">
            <a:extLst>
              <a:ext uri="{FF2B5EF4-FFF2-40B4-BE49-F238E27FC236}">
                <a16:creationId xmlns:a16="http://schemas.microsoft.com/office/drawing/2014/main" id="{FCB9B5B4-9698-586D-F8D4-E75BC586C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 descr="A picture containing text, cartoon, rabbits and hares, poster&#10;&#10;Description automatically generated">
            <a:extLst>
              <a:ext uri="{FF2B5EF4-FFF2-40B4-BE49-F238E27FC236}">
                <a16:creationId xmlns:a16="http://schemas.microsoft.com/office/drawing/2014/main" id="{2EAEA771-3509-274D-215E-D1B3C6CD055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290460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  <p:pic>
        <p:nvPicPr>
          <p:cNvPr id="10" name="Content Placeholder 9" descr="A picture containing text, dog breed, mammal, outdoor&#10;&#10;Description automatically generated">
            <a:extLst>
              <a:ext uri="{FF2B5EF4-FFF2-40B4-BE49-F238E27FC236}">
                <a16:creationId xmlns:a16="http://schemas.microsoft.com/office/drawing/2014/main" id="{4E0995C9-395F-9405-7DCF-8AE42454FD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 descr="A dog running on a leash&#10;&#10;Description automatically generated with low confidence">
            <a:extLst>
              <a:ext uri="{FF2B5EF4-FFF2-40B4-BE49-F238E27FC236}">
                <a16:creationId xmlns:a16="http://schemas.microsoft.com/office/drawing/2014/main" id="{BE14DC59-BDEA-283E-2C27-54F17385B2D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412084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94 dogs were returned to their owners in the field in April 2023.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99 dogs were secured on property by Animal Control Officers in April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14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92006"/>
              </p:ext>
            </p:extLst>
          </p:nvPr>
        </p:nvGraphicFramePr>
        <p:xfrm>
          <a:off x="1981200" y="990600"/>
          <a:ext cx="5715000" cy="41045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April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3961505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Services-CAF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495800"/>
            <a:ext cx="6777317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0 Permits Issued/Inspections Passed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3 Inspection Failed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6 Citations Issued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54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15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06447"/>
              </p:ext>
            </p:extLst>
          </p:nvPr>
        </p:nvGraphicFramePr>
        <p:xfrm>
          <a:off x="1981200" y="990600"/>
          <a:ext cx="5715000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MARCH </a:t>
                      </a:r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CAF-Breeder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CAF-Kennel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4" y="841859"/>
            <a:ext cx="7017398" cy="54225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2" cy="59270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1" cy="59270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1" cy="59270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23 dogs, 31 puppies, 3 cats and 121 kittens entered the Department’s Foster Care Program for a total of 178 animals in the months of April 2023.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228 cats were spayed or neutered and released in April 2023. Since 2013, 17,674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177 dogs, 101 puppies, 21 cats, and 16 kittens under 5 months of age were adopted for a total of 315 animals adopted from Kern County Animal Shelters in April 2023.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april</a:t>
            </a:r>
            <a:r>
              <a:rPr lang="en-US" dirty="0"/>
              <a:t> 2023:</a:t>
            </a:r>
          </a:p>
          <a:p>
            <a:pPr lvl="4"/>
            <a:r>
              <a:rPr lang="en-US" dirty="0"/>
              <a:t>683.97 hours of service were donated</a:t>
            </a:r>
          </a:p>
          <a:p>
            <a:pPr lvl="4"/>
            <a:r>
              <a:rPr lang="en-US" dirty="0"/>
              <a:t>33 new volunteers</a:t>
            </a:r>
          </a:p>
          <a:p>
            <a:pPr lvl="4"/>
            <a:r>
              <a:rPr lang="en-US" dirty="0"/>
              <a:t>92 active volunteers </a:t>
            </a:r>
          </a:p>
          <a:p>
            <a:pPr lvl="4"/>
            <a:r>
              <a:rPr lang="en-US" dirty="0"/>
              <a:t>To date, 2094.49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32766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April 2023</a:t>
            </a:r>
          </a:p>
          <a:p>
            <a:pPr marL="68580" indent="0" algn="ctr">
              <a:buNone/>
            </a:pP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251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336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33 FVRCP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97 Microchips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25000" lnSpcReduction="20000"/>
          </a:bodyPr>
          <a:lstStyle/>
          <a:p>
            <a:r>
              <a:rPr lang="en-US" sz="4900" dirty="0"/>
              <a:t>Boron Clinic April 3rd:</a:t>
            </a:r>
          </a:p>
          <a:p>
            <a:pPr lvl="4"/>
            <a:r>
              <a:rPr lang="en-US" sz="4900" dirty="0"/>
              <a:t>24 Spay/Neuter Surgeries</a:t>
            </a:r>
          </a:p>
          <a:p>
            <a:r>
              <a:rPr lang="en-US" sz="4900" dirty="0"/>
              <a:t>Riverbed Clinic April 4th:</a:t>
            </a:r>
          </a:p>
          <a:p>
            <a:pPr lvl="4"/>
            <a:r>
              <a:rPr lang="en-US" sz="4900" dirty="0"/>
              <a:t>35 Spay/Neuter Surgeries</a:t>
            </a:r>
          </a:p>
          <a:p>
            <a:r>
              <a:rPr lang="en-US" sz="4900" dirty="0"/>
              <a:t>East Bakersfield Clinic April 10th:</a:t>
            </a:r>
          </a:p>
          <a:p>
            <a:pPr lvl="4"/>
            <a:r>
              <a:rPr lang="en-US" sz="4900" dirty="0"/>
              <a:t>40 Spay/Neuter Surgeries</a:t>
            </a:r>
          </a:p>
          <a:p>
            <a:r>
              <a:rPr lang="en-US" sz="4900" dirty="0"/>
              <a:t>Lake Isabella Clinic April 11th:</a:t>
            </a:r>
          </a:p>
          <a:p>
            <a:pPr lvl="4"/>
            <a:r>
              <a:rPr lang="en-US" sz="4900" dirty="0"/>
              <a:t>46 Spay/Neuter Surgeries</a:t>
            </a:r>
          </a:p>
          <a:p>
            <a:r>
              <a:rPr lang="en-US" sz="4900" dirty="0"/>
              <a:t>Boron Clinic April 18th:</a:t>
            </a:r>
          </a:p>
          <a:p>
            <a:pPr lvl="4"/>
            <a:r>
              <a:rPr lang="en-US" sz="4900" dirty="0"/>
              <a:t>25 Spay/Neuter Surgeries</a:t>
            </a:r>
          </a:p>
          <a:p>
            <a:r>
              <a:rPr lang="en-US" sz="5700" dirty="0"/>
              <a:t>Bakersfield April 19th:</a:t>
            </a:r>
          </a:p>
          <a:p>
            <a:pPr lvl="4"/>
            <a:r>
              <a:rPr lang="en-US" sz="4900" dirty="0"/>
              <a:t>45 Spay/Neuter Surgeries</a:t>
            </a:r>
          </a:p>
          <a:p>
            <a:r>
              <a:rPr lang="en-US" sz="5700" dirty="0"/>
              <a:t>Bakersfield April 22</a:t>
            </a:r>
            <a:r>
              <a:rPr lang="en-US" sz="5700" baseline="30000" dirty="0"/>
              <a:t>nd</a:t>
            </a:r>
            <a:r>
              <a:rPr lang="en-US" sz="5700" dirty="0"/>
              <a:t>:</a:t>
            </a:r>
          </a:p>
          <a:p>
            <a:pPr lvl="4"/>
            <a:r>
              <a:rPr lang="en-US" sz="4900" dirty="0"/>
              <a:t>41 Spay/Neuter Surgeries</a:t>
            </a:r>
          </a:p>
          <a:p>
            <a:r>
              <a:rPr lang="en-US" sz="5700" dirty="0"/>
              <a:t>Riverbed Clinic April 24th:</a:t>
            </a:r>
          </a:p>
          <a:p>
            <a:pPr lvl="4"/>
            <a:r>
              <a:rPr lang="en-US" sz="4900" dirty="0"/>
              <a:t>26 Spay/Neuter Surgeries</a:t>
            </a:r>
          </a:p>
          <a:p>
            <a:r>
              <a:rPr lang="en-US" sz="5700" dirty="0"/>
              <a:t>East Bakersfield April 25th:</a:t>
            </a:r>
          </a:p>
          <a:p>
            <a:pPr lvl="4"/>
            <a:r>
              <a:rPr lang="en-US" sz="4900" dirty="0"/>
              <a:t>46 Spay/Neuter Surgeries</a:t>
            </a:r>
          </a:p>
          <a:p>
            <a:r>
              <a:rPr lang="en-US" sz="5700" dirty="0"/>
              <a:t>328 Spay/Neuter Surgeries Total</a:t>
            </a:r>
          </a:p>
          <a:p>
            <a:pPr marL="1097280" lvl="4" indent="0">
              <a:buNone/>
            </a:pPr>
            <a:endParaRPr lang="en-US" sz="4900" dirty="0"/>
          </a:p>
          <a:p>
            <a:endParaRPr lang="en-US" sz="5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0" lvl="4" indent="0">
              <a:buNone/>
            </a:pPr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6" cy="54225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6" cy="54225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6" cy="54225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753 dogs, 451 puppies under 5 months, 102 cats and 101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236866"/>
            <a:ext cx="231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8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D0DB9"/>
                </a:solidFill>
                <a:latin typeface="Californian FB" panose="0207040306080B030204" pitchFamily="18" charset="0"/>
              </a:rPr>
              <a:t>457 dogs, 333 puppies under 5 months, 29 cats and 12 kittens under 5 months have been saved by Rescue partners.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National Volunteer </a:t>
            </a:r>
            <a:br>
              <a:rPr lang="en-US" dirty="0"/>
            </a:br>
            <a:r>
              <a:rPr lang="en-US" dirty="0"/>
              <a:t>Appreciation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  <p:pic>
        <p:nvPicPr>
          <p:cNvPr id="20" name="Content Placeholder 19" descr="A group of women holding signs&#10;&#10;Description automatically generated">
            <a:extLst>
              <a:ext uri="{FF2B5EF4-FFF2-40B4-BE49-F238E27FC236}">
                <a16:creationId xmlns:a16="http://schemas.microsoft.com/office/drawing/2014/main" id="{D35F7C71-0A68-E9C4-9256-834B3DF39C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  <p:pic>
        <p:nvPicPr>
          <p:cNvPr id="22" name="Content Placeholder 21" descr="A person holding a certificate&#10;&#10;Description automatically generated with medium confidence">
            <a:extLst>
              <a:ext uri="{FF2B5EF4-FFF2-40B4-BE49-F238E27FC236}">
                <a16:creationId xmlns:a16="http://schemas.microsoft.com/office/drawing/2014/main" id="{14F7EFEE-90D3-F16B-125D-4A405FEEB2D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28" y="2312988"/>
            <a:ext cx="2795269" cy="3494087"/>
          </a:xfrm>
        </p:spPr>
      </p:pic>
    </p:spTree>
    <p:extLst>
      <p:ext uri="{BB962C8B-B14F-4D97-AF65-F5344CB8AC3E}">
        <p14:creationId xmlns:p14="http://schemas.microsoft.com/office/powerpoint/2010/main" val="1214734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71304</TotalTime>
  <Words>435</Words>
  <Application>Microsoft Office PowerPoint</Application>
  <PresentationFormat>On-screen Show (4:3)</PresentationFormat>
  <Paragraphs>128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Spay/Neuter Program</vt:lpstr>
      <vt:lpstr>PowerPoint Presentation</vt:lpstr>
      <vt:lpstr>PowerPoint Presentation</vt:lpstr>
      <vt:lpstr>PowerPoint Presentation</vt:lpstr>
      <vt:lpstr>PowerPoint Presentation</vt:lpstr>
      <vt:lpstr>National Volunteer  Appreciation Week</vt:lpstr>
      <vt:lpstr>Streets of Bakersfield</vt:lpstr>
      <vt:lpstr>Out In The Community…</vt:lpstr>
      <vt:lpstr>Out In The Community…</vt:lpstr>
      <vt:lpstr>Out In The Community…</vt:lpstr>
      <vt:lpstr>Field Services</vt:lpstr>
      <vt:lpstr>Field Services-CAF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nick cullen</cp:lastModifiedBy>
  <cp:revision>439</cp:revision>
  <cp:lastPrinted>2022-04-20T18:47:11Z</cp:lastPrinted>
  <dcterms:created xsi:type="dcterms:W3CDTF">2016-01-04T18:12:42Z</dcterms:created>
  <dcterms:modified xsi:type="dcterms:W3CDTF">2023-05-17T22:46:46Z</dcterms:modified>
</cp:coreProperties>
</file>