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3"/>
  </p:notesMasterIdLst>
  <p:sldIdLst>
    <p:sldId id="256" r:id="rId2"/>
    <p:sldId id="263" r:id="rId3"/>
    <p:sldId id="260" r:id="rId4"/>
    <p:sldId id="261" r:id="rId5"/>
    <p:sldId id="270" r:id="rId6"/>
    <p:sldId id="262" r:id="rId7"/>
    <p:sldId id="264" r:id="rId8"/>
    <p:sldId id="279" r:id="rId9"/>
    <p:sldId id="280" r:id="rId10"/>
    <p:sldId id="281" r:id="rId11"/>
    <p:sldId id="282" r:id="rId12"/>
    <p:sldId id="266" r:id="rId13"/>
    <p:sldId id="271" r:id="rId14"/>
    <p:sldId id="265" r:id="rId15"/>
    <p:sldId id="276" r:id="rId16"/>
    <p:sldId id="277" r:id="rId17"/>
    <p:sldId id="278" r:id="rId18"/>
    <p:sldId id="272" r:id="rId19"/>
    <p:sldId id="273" r:id="rId20"/>
    <p:sldId id="274" r:id="rId21"/>
    <p:sldId id="275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D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5" autoAdjust="0"/>
    <p:restoredTop sz="94628" autoAdjust="0"/>
  </p:normalViewPr>
  <p:slideViewPr>
    <p:cSldViewPr>
      <p:cViewPr varScale="1">
        <p:scale>
          <a:sx n="114" d="100"/>
          <a:sy n="114" d="100"/>
        </p:scale>
        <p:origin x="319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172" y="1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9767DBA9-C6A9-4FE6-AFC6-CF37B50A1AB0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7" tIns="46058" rIns="92117" bIns="4605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61" y="4416510"/>
            <a:ext cx="5607679" cy="4183220"/>
          </a:xfrm>
          <a:prstGeom prst="rect">
            <a:avLst/>
          </a:prstGeom>
        </p:spPr>
        <p:txBody>
          <a:bodyPr vert="horz" lIns="92117" tIns="46058" rIns="92117" bIns="4605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823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172" y="8829823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F6930EBB-BAA8-40F0-8E19-50787BD73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1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30EBB-BAA8-40F0-8E19-50787BD73F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03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30EBB-BAA8-40F0-8E19-50787BD73F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376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C1BD72F-AE99-42BC-868F-0BD000BD669C}" type="datetime1">
              <a:rPr lang="en-US" smtClean="0"/>
              <a:t>3/16/2022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0DCE3-D085-4D12-A1B3-B2490D89F825}" type="datetime1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97D1A-FBC6-4D4D-B070-6746376823E9}" type="datetime1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74A9-A4BF-4E22-AFE3-03FE5B1568CF}" type="datetime1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5E665-F6E9-48C4-A6FE-CED7DAE52952}" type="datetime1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0C99F-9662-4B9F-8680-74DF203CB67F}" type="datetime1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6E979-F5C0-4856-96B5-B6DD925DE46A}" type="datetime1">
              <a:rPr lang="en-US" smtClean="0"/>
              <a:t>3/16/2022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B085-B1AB-4EA7-B381-F36FA0DD39C9}" type="datetime1">
              <a:rPr lang="en-US" smtClean="0"/>
              <a:t>3/16/2022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170D-40F8-4AC7-BC59-D6E7495F2F2B}" type="datetime1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953A-EBA3-4788-B719-E31AD7994924}" type="datetime1">
              <a:rPr lang="en-US" smtClean="0"/>
              <a:t>3/16/2022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90A51-ED22-46A5-8152-DAF46BD9CF5A}" type="datetime1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576AEEE-BD00-44E1-AEB0-DFBF6794D5E1}" type="datetime1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46051" y="2438400"/>
            <a:ext cx="3313355" cy="1702160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>
                <a:solidFill>
                  <a:srgbClr val="0D0DB9"/>
                </a:solidFill>
                <a:latin typeface="Californian FB" panose="0207040306080B030204" pitchFamily="18" charset="0"/>
              </a:rPr>
              <a:t>Kern County Animal Services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6566" y="4140560"/>
            <a:ext cx="3309803" cy="187924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0D0DB9"/>
                </a:solidFill>
                <a:latin typeface="Californian FB" panose="0207040306080B030204" pitchFamily="18" charset="0"/>
              </a:rPr>
              <a:t>Director’s Report</a:t>
            </a:r>
          </a:p>
          <a:p>
            <a:pPr algn="ctr"/>
            <a:r>
              <a:rPr lang="en-US" sz="2800" b="1" dirty="0">
                <a:solidFill>
                  <a:srgbClr val="0D0DB9"/>
                </a:solidFill>
                <a:latin typeface="Californian FB" panose="0207040306080B030204" pitchFamily="18" charset="0"/>
              </a:rPr>
              <a:t>February </a:t>
            </a:r>
            <a:r>
              <a:rPr lang="en-US" sz="2400" b="1" dirty="0">
                <a:solidFill>
                  <a:srgbClr val="0D0DB9"/>
                </a:solidFill>
                <a:latin typeface="Californian FB" panose="0207040306080B030204" pitchFamily="18" charset="0"/>
              </a:rPr>
              <a:t>2022</a:t>
            </a:r>
          </a:p>
          <a:p>
            <a:pPr algn="ctr"/>
            <a:endParaRPr lang="en-US" sz="2400" b="1" dirty="0">
              <a:solidFill>
                <a:srgbClr val="0D0DB9"/>
              </a:solidFill>
              <a:latin typeface="Californian FB" panose="0207040306080B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203" y="0"/>
            <a:ext cx="1713052" cy="227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025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A51CD-45AD-42A0-BBF6-630E6B4A0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Reminder……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9E3F669-D174-4EF0-84FA-EF0D2844DA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9036" y="2604840"/>
            <a:ext cx="4184940" cy="294689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DD020A-788A-4466-B65F-2490153CA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1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A51CD-45AD-42A0-BBF6-630E6B4A0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Home to Home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9E3F669-D174-4EF0-84FA-EF0D2844DA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7572" y="2170664"/>
            <a:ext cx="2503047" cy="386877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DD020A-788A-4466-B65F-2490153CA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532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9F153-8E45-42FC-BC3D-B65D752A3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628" y="1371600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WORLD SPAY DAY</a:t>
            </a:r>
            <a:br>
              <a:rPr lang="en-US" dirty="0"/>
            </a:br>
            <a:r>
              <a:rPr lang="en-US" dirty="0"/>
              <a:t>TUESDAY FEBRUARY 22</a:t>
            </a:r>
            <a:r>
              <a:rPr lang="en-US" baseline="30000" dirty="0"/>
              <a:t>ND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		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C46B754-4689-4362-B4C4-E7BE9BDF7E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8948" y="2324100"/>
            <a:ext cx="4185117" cy="35083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642013-71A9-4718-820F-0C01C483A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12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F8CEB1-6020-41E6-9D92-38BEB6C25635}"/>
              </a:ext>
            </a:extLst>
          </p:cNvPr>
          <p:cNvSpPr txBox="1"/>
          <p:nvPr/>
        </p:nvSpPr>
        <p:spPr>
          <a:xfrm>
            <a:off x="990600" y="38100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115 Animals Altered</a:t>
            </a:r>
          </a:p>
        </p:txBody>
      </p:sp>
    </p:spTree>
    <p:extLst>
      <p:ext uri="{BB962C8B-B14F-4D97-AF65-F5344CB8AC3E}">
        <p14:creationId xmlns:p14="http://schemas.microsoft.com/office/powerpoint/2010/main" val="1227774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9F153-8E45-42FC-BC3D-B65D752A3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/>
              <a:t>PET LICENSING WITH DOCUPET</a:t>
            </a:r>
            <a:br>
              <a:rPr lang="en-US" dirty="0"/>
            </a:br>
            <a:r>
              <a:rPr lang="en-US" dirty="0"/>
              <a:t>		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C46B754-4689-4362-B4C4-E7BE9BDF7E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8948" y="2683248"/>
            <a:ext cx="4185117" cy="279007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642013-71A9-4718-820F-0C01C483A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570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91FA-9794-43F6-9686-51BC71A66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Spay/Neuter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012DE-B61F-4C12-8428-74A758E5E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400094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Mobile Clinic February 3</a:t>
            </a:r>
            <a:r>
              <a:rPr lang="en-US" baseline="30000" dirty="0"/>
              <a:t>rd </a:t>
            </a:r>
            <a:r>
              <a:rPr lang="en-US" dirty="0"/>
              <a:t>&amp; 4</a:t>
            </a:r>
            <a:r>
              <a:rPr lang="en-US" baseline="30000" dirty="0"/>
              <a:t>th</a:t>
            </a:r>
            <a:r>
              <a:rPr lang="en-US" dirty="0"/>
              <a:t>:</a:t>
            </a:r>
          </a:p>
          <a:p>
            <a:pPr lvl="4"/>
            <a:r>
              <a:rPr lang="en-US" dirty="0"/>
              <a:t>112 Spay/Neuter Surgeries</a:t>
            </a:r>
          </a:p>
          <a:p>
            <a:r>
              <a:rPr lang="en-US" dirty="0"/>
              <a:t>Mobile Clinic February 17</a:t>
            </a:r>
            <a:r>
              <a:rPr lang="en-US" baseline="30000" dirty="0"/>
              <a:t>th</a:t>
            </a:r>
            <a:r>
              <a:rPr lang="en-US" dirty="0"/>
              <a:t> &amp; 18</a:t>
            </a:r>
            <a:r>
              <a:rPr lang="en-US" baseline="30000" dirty="0"/>
              <a:t>th</a:t>
            </a:r>
            <a:r>
              <a:rPr lang="en-US" dirty="0"/>
              <a:t>:</a:t>
            </a:r>
          </a:p>
          <a:p>
            <a:pPr lvl="4"/>
            <a:r>
              <a:rPr lang="en-US" dirty="0"/>
              <a:t>103 Spay/Neuter Surgeries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Mobile Clinic February 22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:</a:t>
            </a:r>
          </a:p>
          <a:p>
            <a:pPr marL="132588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lang="en-US" dirty="0">
                <a:solidFill>
                  <a:srgbClr val="3E3D2D"/>
                </a:solidFill>
                <a:latin typeface="Century Gothic"/>
              </a:rPr>
              <a:t>52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Spay/Neuter Surgeries</a:t>
            </a:r>
            <a:endParaRPr lang="en-US" dirty="0"/>
          </a:p>
          <a:p>
            <a:r>
              <a:rPr lang="en-US" dirty="0"/>
              <a:t>Mobile Clinics Beyond February:</a:t>
            </a:r>
          </a:p>
          <a:p>
            <a:pPr lvl="4"/>
            <a:r>
              <a:rPr lang="en-US" dirty="0"/>
              <a:t>March 10</a:t>
            </a:r>
            <a:r>
              <a:rPr lang="en-US" baseline="30000" dirty="0"/>
              <a:t>th</a:t>
            </a:r>
            <a:r>
              <a:rPr lang="en-US" dirty="0"/>
              <a:t>, 11</a:t>
            </a:r>
            <a:r>
              <a:rPr lang="en-US" baseline="30000" dirty="0"/>
              <a:t>th</a:t>
            </a:r>
            <a:r>
              <a:rPr lang="en-US" dirty="0"/>
              <a:t> in East Bakersfield, 17th and 18</a:t>
            </a:r>
            <a:r>
              <a:rPr lang="en-US" baseline="30000" dirty="0"/>
              <a:t>th</a:t>
            </a:r>
            <a:r>
              <a:rPr lang="en-US" dirty="0"/>
              <a:t> in Lamont and the 26</a:t>
            </a:r>
            <a:r>
              <a:rPr lang="en-US" baseline="30000" dirty="0"/>
              <a:t>th</a:t>
            </a:r>
            <a:r>
              <a:rPr lang="en-US" dirty="0"/>
              <a:t> in Boron</a:t>
            </a:r>
          </a:p>
          <a:p>
            <a:pPr lvl="4"/>
            <a:r>
              <a:rPr lang="en-US" dirty="0"/>
              <a:t>Buttonwillow/Lost Hills in April</a:t>
            </a:r>
          </a:p>
          <a:p>
            <a:pPr lvl="4"/>
            <a:r>
              <a:rPr lang="en-US" dirty="0"/>
              <a:t>Taft and Lake Isabella in May</a:t>
            </a:r>
          </a:p>
          <a:p>
            <a:pPr lvl="4"/>
            <a:r>
              <a:rPr lang="en-US" dirty="0"/>
              <a:t>Tehachapi in June</a:t>
            </a:r>
          </a:p>
          <a:p>
            <a:pPr lvl="4"/>
            <a:endParaRPr lang="en-US" baseline="30000" dirty="0"/>
          </a:p>
          <a:p>
            <a:pPr marL="1097280" lvl="4" indent="0">
              <a:buNone/>
            </a:pPr>
            <a:r>
              <a:rPr lang="en-US" baseline="30000" dirty="0"/>
              <a:t> </a:t>
            </a:r>
          </a:p>
          <a:p>
            <a:pPr marL="1097280" lvl="4" indent="0">
              <a:buNone/>
            </a:pPr>
            <a:endParaRPr lang="en-US" dirty="0"/>
          </a:p>
          <a:p>
            <a:pPr marL="1097280" lvl="4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77D163-88AA-4082-8D4F-40CF74EB4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57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D5C71A-D025-45B6-8A6D-9A37E83DD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 descr="A black and white document&#10;&#10;Description automatically generated with low confidence">
            <a:extLst>
              <a:ext uri="{FF2B5EF4-FFF2-40B4-BE49-F238E27FC236}">
                <a16:creationId xmlns:a16="http://schemas.microsoft.com/office/drawing/2014/main" id="{2182179C-F6AB-431F-8171-9881C8952F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75564" y="340845"/>
            <a:ext cx="7992871" cy="617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547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D5C71A-D025-45B6-8A6D-9A37E83DD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82179C-F6AB-431F-8171-9881C8952F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575564" y="340845"/>
            <a:ext cx="7992870" cy="617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065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D5C71A-D025-45B6-8A6D-9A37E83DD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17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82179C-F6AB-431F-8171-9881C8952F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0" r="13773"/>
          <a:stretch/>
        </p:blipFill>
        <p:spPr>
          <a:xfrm rot="16200000">
            <a:off x="2324100" y="340846"/>
            <a:ext cx="4495800" cy="617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547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AF5C12-1793-46C4-B663-3ADD1F9FA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 descr="Diagram&#10;&#10;Description automatically generated with low confidence">
            <a:extLst>
              <a:ext uri="{FF2B5EF4-FFF2-40B4-BE49-F238E27FC236}">
                <a16:creationId xmlns:a16="http://schemas.microsoft.com/office/drawing/2014/main" id="{17BDC5F0-17F2-4C3F-9F42-0BD77EDEA1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92939" y="-165122"/>
            <a:ext cx="5881928" cy="739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3052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AF5C12-1793-46C4-B663-3ADD1F9FA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BDC5F0-17F2-4C3F-9F42-0BD77EDEA1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1707236" y="-355622"/>
            <a:ext cx="588192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901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85800"/>
            <a:ext cx="4876800" cy="8752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D0DB9"/>
                </a:solidFill>
                <a:latin typeface="Californian FB" panose="0207040306080B030204" pitchFamily="18" charset="0"/>
              </a:rPr>
              <a:t>Program Highlights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19812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D0DB9"/>
                </a:solidFill>
                <a:latin typeface="Californian FB" panose="0207040306080B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Foster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044845" y="2633990"/>
            <a:ext cx="6777317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D0DB9"/>
                </a:solidFill>
                <a:latin typeface="Californian FB" panose="0207040306080B030204" pitchFamily="18" charset="0"/>
              </a:rPr>
              <a:t>29 dogs, 53 puppies, 6 cats and 18 kittens entered the Department’s Foster Care Program for a total of 106 animals in February 2022.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3282" y="3352800"/>
            <a:ext cx="2330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D0DB9"/>
                </a:solidFill>
                <a:latin typeface="Californian FB" panose="0207040306080B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TNR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075623" y="3886200"/>
            <a:ext cx="6777317" cy="924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D0DB9"/>
                </a:solidFill>
                <a:latin typeface="Californian FB" panose="0207040306080B030204" pitchFamily="18" charset="0"/>
              </a:rPr>
              <a:t>291 cats were spayed or neutered and released in February 2022. Since 2013, 15,537 cats have been spayed or neutered, and returned to field.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>
                <a:latin typeface="Californian FB" panose="0207040306080B030204" pitchFamily="18" charset="0"/>
              </a:rPr>
              <a:t>2</a:t>
            </a:fld>
            <a:endParaRPr lang="en-US">
              <a:latin typeface="Californian FB" panose="0207040306080B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3282" y="4724400"/>
            <a:ext cx="3016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D0DB9"/>
                </a:solidFill>
                <a:latin typeface="Californian FB" panose="0207040306080B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Adoption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219200" y="5257800"/>
            <a:ext cx="6777317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D0DB9"/>
                </a:solidFill>
                <a:latin typeface="Californian FB" panose="0207040306080B030204" pitchFamily="18" charset="0"/>
              </a:rPr>
              <a:t>103 dogs, 48 puppies, 33 cats, and 24 kittens under 5 months of age were adopted for a total of 208 animals adopted from Kern County Animal Shelters in February of 2022.</a:t>
            </a:r>
          </a:p>
        </p:txBody>
      </p:sp>
    </p:spTree>
    <p:extLst>
      <p:ext uri="{BB962C8B-B14F-4D97-AF65-F5344CB8AC3E}">
        <p14:creationId xmlns:p14="http://schemas.microsoft.com/office/powerpoint/2010/main" val="3008996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AF5C12-1793-46C4-B663-3ADD1F9FA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BDC5F0-17F2-4C3F-9F42-0BD77EDEA1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1669138" y="-317524"/>
            <a:ext cx="5881928" cy="769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56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AF5C12-1793-46C4-B663-3ADD1F9FA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BDC5F0-17F2-4C3F-9F42-0BD77EDEA1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1631038" y="-203228"/>
            <a:ext cx="5881928" cy="746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945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828800" y="9906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D0DB9"/>
                </a:solidFill>
                <a:latin typeface="Californian FB" panose="0207040306080B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Vaccination Clinics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>
                <a:latin typeface="Californian FB" panose="0207040306080B030204" pitchFamily="18" charset="0"/>
              </a:rPr>
              <a:t>3</a:t>
            </a:fld>
            <a:endParaRPr lang="en-US">
              <a:latin typeface="Californian FB" panose="0207040306080B0302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352800" y="1853248"/>
            <a:ext cx="2819400" cy="4166551"/>
          </a:xfrm>
          <a:prstGeom prst="rect">
            <a:avLst/>
          </a:prstGeom>
          <a:ln>
            <a:solidFill>
              <a:srgbClr val="0D0DB9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lvl="1" indent="0">
              <a:buNone/>
            </a:pPr>
            <a:endParaRPr lang="en-US" sz="1200" dirty="0">
              <a:solidFill>
                <a:srgbClr val="0D0DB9"/>
              </a:solidFill>
              <a:latin typeface="Californian FB" panose="0207040306080B030204" pitchFamily="18" charset="0"/>
            </a:endParaRPr>
          </a:p>
          <a:p>
            <a:pPr marL="365760" lvl="1" indent="0">
              <a:buNone/>
            </a:pPr>
            <a:endParaRPr lang="en-US" sz="1200" dirty="0">
              <a:solidFill>
                <a:srgbClr val="0D0DB9"/>
              </a:solidFill>
              <a:latin typeface="Californian FB" panose="0207040306080B030204" pitchFamily="18" charset="0"/>
            </a:endParaRPr>
          </a:p>
          <a:p>
            <a:pPr lvl="1"/>
            <a:r>
              <a:rPr lang="en-US" sz="2800" dirty="0">
                <a:solidFill>
                  <a:srgbClr val="0D0DB9"/>
                </a:solidFill>
                <a:latin typeface="Californian FB" panose="0207040306080B030204" pitchFamily="18" charset="0"/>
              </a:rPr>
              <a:t>113Rabies</a:t>
            </a:r>
          </a:p>
          <a:p>
            <a:pPr lvl="1"/>
            <a:r>
              <a:rPr lang="en-US" sz="2800" dirty="0">
                <a:solidFill>
                  <a:srgbClr val="0D0DB9"/>
                </a:solidFill>
                <a:latin typeface="Californian FB" panose="0207040306080B030204" pitchFamily="18" charset="0"/>
              </a:rPr>
              <a:t>102 DHPP</a:t>
            </a:r>
          </a:p>
          <a:p>
            <a:pPr lvl="1"/>
            <a:r>
              <a:rPr lang="en-US" sz="2800" dirty="0">
                <a:solidFill>
                  <a:srgbClr val="0D0DB9"/>
                </a:solidFill>
                <a:latin typeface="Californian FB" panose="0207040306080B030204" pitchFamily="18" charset="0"/>
              </a:rPr>
              <a:t>42 Microchips</a:t>
            </a:r>
          </a:p>
          <a:p>
            <a:pPr lvl="1"/>
            <a:r>
              <a:rPr lang="en-US" sz="2800" dirty="0">
                <a:solidFill>
                  <a:srgbClr val="0D0DB9"/>
                </a:solidFill>
                <a:latin typeface="Californian FB" panose="0207040306080B030204" pitchFamily="18" charset="0"/>
              </a:rPr>
              <a:t>5 Feline Vaccines</a:t>
            </a:r>
          </a:p>
          <a:p>
            <a:pPr marL="6858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D0DB9"/>
              </a:solidFill>
              <a:effectLst/>
              <a:uLnTx/>
              <a:uFillTx/>
              <a:latin typeface="Californian FB" panose="0207040306080B030204" pitchFamily="18" charset="0"/>
              <a:ea typeface="+mn-ea"/>
              <a:cs typeface="+mn-cs"/>
            </a:endParaRPr>
          </a:p>
          <a:p>
            <a:pPr marL="365760" lvl="1" indent="0">
              <a:buNone/>
            </a:pPr>
            <a:endParaRPr lang="en-US" sz="1200" dirty="0">
              <a:solidFill>
                <a:srgbClr val="0D0DB9"/>
              </a:solidFill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146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05000"/>
            <a:ext cx="7118887" cy="2057400"/>
          </a:xfrm>
        </p:spPr>
        <p:txBody>
          <a:bodyPr>
            <a:normAutofit/>
          </a:bodyPr>
          <a:lstStyle/>
          <a:p>
            <a:endParaRPr lang="en-US" sz="1100" dirty="0">
              <a:solidFill>
                <a:srgbClr val="0D0DB9"/>
              </a:solidFill>
              <a:latin typeface="Californian FB" panose="0207040306080B030204" pitchFamily="18" charset="0"/>
            </a:endParaRPr>
          </a:p>
          <a:p>
            <a:pPr marL="68580" indent="0">
              <a:buNone/>
            </a:pPr>
            <a:endParaRPr lang="en-US" sz="1100" dirty="0">
              <a:solidFill>
                <a:srgbClr val="0D0DB9"/>
              </a:solidFill>
              <a:latin typeface="Californian FB" panose="0207040306080B030204" pitchFamily="18" charset="0"/>
            </a:endParaRPr>
          </a:p>
          <a:p>
            <a:r>
              <a:rPr lang="en-US" dirty="0">
                <a:solidFill>
                  <a:srgbClr val="0D0DB9"/>
                </a:solidFill>
                <a:latin typeface="Californian FB" panose="0207040306080B030204" pitchFamily="18" charset="0"/>
              </a:rPr>
              <a:t>253 dogs, 78 puppies under 5 months, 50 cats and 57 kittens under 5 months have been adopted.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71800" y="1236866"/>
            <a:ext cx="2310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D0DB9"/>
                </a:solidFill>
                <a:latin typeface="Californian FB" panose="0207040306080B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Adoptions Year To Date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>
                <a:latin typeface="Californian FB" panose="0207040306080B030204" pitchFamily="18" charset="0"/>
              </a:rPr>
              <a:t>4</a:t>
            </a:fld>
            <a:endParaRPr lang="en-US">
              <a:latin typeface="Californian FB" panose="0207040306080B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0800" y="3200400"/>
            <a:ext cx="350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D0DB9"/>
                </a:solidFill>
                <a:latin typeface="Californian FB" panose="0207040306080B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Rescue Year To Date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90600" y="3962400"/>
            <a:ext cx="6629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n-US" sz="2400" dirty="0">
                <a:solidFill>
                  <a:srgbClr val="0D0DB9"/>
                </a:solidFill>
                <a:latin typeface="Californian FB" panose="0207040306080B030204" pitchFamily="18" charset="0"/>
              </a:rPr>
              <a:t>84 dogs, 148 puppies under 5 months, 10 cats and 9 kittens under 5 months have been saved by Rescue partners.</a:t>
            </a:r>
          </a:p>
        </p:txBody>
      </p:sp>
    </p:spTree>
    <p:extLst>
      <p:ext uri="{BB962C8B-B14F-4D97-AF65-F5344CB8AC3E}">
        <p14:creationId xmlns:p14="http://schemas.microsoft.com/office/powerpoint/2010/main" val="867792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4622C-2720-4588-9F8B-D4E399002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Adoption Promotions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7E340B-0257-4D61-92D4-40E43D7D6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5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0F31A20-68B7-493F-9F3C-09989ED55CF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3416" y="2839469"/>
            <a:ext cx="2287583" cy="3287545"/>
          </a:xfr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CB159A8A-E4F1-4B4D-8DBD-A939EC92D293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0600" y="3271739"/>
            <a:ext cx="2611090" cy="1947438"/>
          </a:xfrm>
        </p:spPr>
      </p:pic>
    </p:spTree>
    <p:extLst>
      <p:ext uri="{BB962C8B-B14F-4D97-AF65-F5344CB8AC3E}">
        <p14:creationId xmlns:p14="http://schemas.microsoft.com/office/powerpoint/2010/main" val="3344667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2461710" cy="5334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D0DB9"/>
                </a:solidFill>
                <a:latin typeface="Californian FB" panose="0207040306080B030204" pitchFamily="18" charset="0"/>
              </a:rPr>
              <a:t>Field Services</a:t>
            </a:r>
            <a:endParaRPr lang="en-US" sz="2800" dirty="0">
              <a:latin typeface="Californian FB" panose="0207040306080B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5105400"/>
            <a:ext cx="6777317" cy="1143000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>
                <a:solidFill>
                  <a:srgbClr val="0D0DB9"/>
                </a:solidFill>
                <a:latin typeface="Californian FB" panose="0207040306080B030204" pitchFamily="18" charset="0"/>
              </a:rPr>
              <a:t>12 dogs were returned to their owners in the field in February 2022.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>
                <a:solidFill>
                  <a:srgbClr val="0D0DB9"/>
                </a:solidFill>
                <a:latin typeface="Californian FB" panose="0207040306080B030204" pitchFamily="18" charset="0"/>
              </a:rPr>
              <a:t>60 dogs were secured on property by Animal Control Officers in February 2022.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>
                <a:latin typeface="Californian FB" panose="0207040306080B030204" pitchFamily="18" charset="0"/>
              </a:rPr>
              <a:t>6</a:t>
            </a:fld>
            <a:endParaRPr lang="en-US">
              <a:latin typeface="Californian FB" panose="0207040306080B0302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094765"/>
              </p:ext>
            </p:extLst>
          </p:nvPr>
        </p:nvGraphicFramePr>
        <p:xfrm>
          <a:off x="1981200" y="990600"/>
          <a:ext cx="5715000" cy="410457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163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1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697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D0DB9"/>
                          </a:solidFill>
                          <a:latin typeface="Century Gothic" panose="020B0502020202020204" pitchFamily="34" charset="0"/>
                        </a:rPr>
                        <a:t>February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D0DB9"/>
                          </a:solidFill>
                        </a:rPr>
                        <a:t>Calls Per Area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Lake Isabella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Mojave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North County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Northeast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246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Northwest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204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Ridgecrest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Southeast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208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Southwest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129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Taft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Tehachapi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D0DB9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D0DB9"/>
                          </a:solidFill>
                        </a:rPr>
                        <a:t>1,170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rgbClr val="0D0DB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rgbClr val="0D0DB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113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2996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91FA-9794-43F6-9686-51BC71A66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Volunteer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012DE-B61F-4C12-8428-74A758E5E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February 2022:</a:t>
            </a:r>
          </a:p>
          <a:p>
            <a:pPr lvl="4"/>
            <a:r>
              <a:rPr lang="en-US" dirty="0"/>
              <a:t>442.3 hours of service were donated</a:t>
            </a:r>
          </a:p>
          <a:p>
            <a:pPr lvl="4"/>
            <a:r>
              <a:rPr lang="en-US" dirty="0"/>
              <a:t>44 new volunteers</a:t>
            </a:r>
          </a:p>
          <a:p>
            <a:pPr lvl="4"/>
            <a:r>
              <a:rPr lang="en-US" dirty="0"/>
              <a:t>85 active volunteers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77D163-88AA-4082-8D4F-40CF74EB4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98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4801A-D43C-4EC7-9EBC-07B0470CA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 CCADT!!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112C82-E740-4907-A3F0-E18F86288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8</a:t>
            </a:fld>
            <a:endParaRPr lang="en-US"/>
          </a:p>
        </p:txBody>
      </p:sp>
      <p:pic>
        <p:nvPicPr>
          <p:cNvPr id="7" name="Content Placeholder 6" descr="A collage of a dog&#10;&#10;Description automatically generated with medium confidence">
            <a:extLst>
              <a:ext uri="{FF2B5EF4-FFF2-40B4-BE49-F238E27FC236}">
                <a16:creationId xmlns:a16="http://schemas.microsoft.com/office/drawing/2014/main" id="{7CE29861-7B18-4238-AFD7-9434C53D711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2350294"/>
            <a:ext cx="3419475" cy="3419475"/>
          </a:xfrm>
        </p:spPr>
      </p:pic>
      <p:pic>
        <p:nvPicPr>
          <p:cNvPr id="9" name="Content Placeholder 8" descr="Two people wearing face masks walking down a sidewalk&#10;&#10;Description automatically generated with low confidence">
            <a:extLst>
              <a:ext uri="{FF2B5EF4-FFF2-40B4-BE49-F238E27FC236}">
                <a16:creationId xmlns:a16="http://schemas.microsoft.com/office/drawing/2014/main" id="{52E112BD-E35C-4673-8BF9-79E1AC479624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358894"/>
            <a:ext cx="3419475" cy="3402274"/>
          </a:xfrm>
        </p:spPr>
      </p:pic>
    </p:spTree>
    <p:extLst>
      <p:ext uri="{BB962C8B-B14F-4D97-AF65-F5344CB8AC3E}">
        <p14:creationId xmlns:p14="http://schemas.microsoft.com/office/powerpoint/2010/main" val="348804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A51CD-45AD-42A0-BBF6-630E6B4A0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Reminder……</a:t>
            </a:r>
          </a:p>
        </p:txBody>
      </p:sp>
      <p:pic>
        <p:nvPicPr>
          <p:cNvPr id="6" name="Content Placeholder 5" descr="A dog lying in a basket&#10;&#10;Description automatically generated with medium confidence">
            <a:extLst>
              <a:ext uri="{FF2B5EF4-FFF2-40B4-BE49-F238E27FC236}">
                <a16:creationId xmlns:a16="http://schemas.microsoft.com/office/drawing/2014/main" id="{99E3F669-D174-4EF0-84FA-EF0D2844DA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036" y="2324100"/>
            <a:ext cx="4184940" cy="35083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DD020A-788A-4466-B65F-2490153CA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113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30286</TotalTime>
  <Words>379</Words>
  <Application>Microsoft Office PowerPoint</Application>
  <PresentationFormat>On-screen Show (4:3)</PresentationFormat>
  <Paragraphs>100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Calibri</vt:lpstr>
      <vt:lpstr>Californian FB</vt:lpstr>
      <vt:lpstr>Century Gothic</vt:lpstr>
      <vt:lpstr>Wingdings 2</vt:lpstr>
      <vt:lpstr>Austin</vt:lpstr>
      <vt:lpstr>Kern County Animal Services</vt:lpstr>
      <vt:lpstr>Program Highlights</vt:lpstr>
      <vt:lpstr>PowerPoint Presentation</vt:lpstr>
      <vt:lpstr>PowerPoint Presentation</vt:lpstr>
      <vt:lpstr>Adoption Promotions</vt:lpstr>
      <vt:lpstr>Field Services</vt:lpstr>
      <vt:lpstr>Volunteer Program</vt:lpstr>
      <vt:lpstr>THANK YOU CCADT!!</vt:lpstr>
      <vt:lpstr>Reminder……</vt:lpstr>
      <vt:lpstr>Reminder……</vt:lpstr>
      <vt:lpstr>Home to Home</vt:lpstr>
      <vt:lpstr>WORLD SPAY DAY TUESDAY FEBRUARY 22ND    </vt:lpstr>
      <vt:lpstr>   PET LICENSING WITH DOCUPET   </vt:lpstr>
      <vt:lpstr>Spay/Neuter Program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Kern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Wes Gaede</dc:creator>
  <cp:lastModifiedBy>Nicholas Cullen</cp:lastModifiedBy>
  <cp:revision>411</cp:revision>
  <cp:lastPrinted>2022-01-19T21:25:51Z</cp:lastPrinted>
  <dcterms:created xsi:type="dcterms:W3CDTF">2016-01-04T18:12:42Z</dcterms:created>
  <dcterms:modified xsi:type="dcterms:W3CDTF">2022-03-16T18:26:51Z</dcterms:modified>
</cp:coreProperties>
</file>